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5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2.jpeg" ContentType="image/jpeg"/>
  <Override PartName="/ppt/media/image14.png" ContentType="image/png"/>
  <Override PartName="/ppt/media/image5.png" ContentType="image/png"/>
  <Override PartName="/ppt/media/image15.png" ContentType="image/png"/>
  <Override PartName="/ppt/media/image3.jpeg" ContentType="image/jpe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2.png" ContentType="image/png"/>
  <Override PartName="/ppt/media/image9.png" ContentType="image/png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3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5.xml"/><Relationship Id="rId4" Type="http://schemas.openxmlformats.org/officeDocument/2006/relationships/slideMaster" Target="slideMasters/slideMaster2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4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D723B9-F16F-4157-861B-B3F5D3A25BD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5FDEE6-0D3F-41F5-8B26-1F228BBC641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E8BC3D-1BD7-45EA-8932-0956EA14DBCE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20120" cy="198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C238BB-9872-4371-A095-7CE6265E84F5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4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8;p9"/>
          <p:cNvSpPr/>
          <p:nvPr/>
        </p:nvSpPr>
        <p:spPr>
          <a:xfrm>
            <a:off x="4572000" y="0"/>
            <a:ext cx="4571640" cy="514332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960" cy="148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520" cy="369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ED7E27-FAA5-4679-B332-57B11C2C6964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Google Shape;110;p26"/>
          <p:cNvSpPr/>
          <p:nvPr/>
        </p:nvSpPr>
        <p:spPr>
          <a:xfrm>
            <a:off x="9327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Google Shape;111;p26"/>
          <p:cNvSpPr/>
          <p:nvPr/>
        </p:nvSpPr>
        <p:spPr>
          <a:xfrm>
            <a:off x="343656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112;p26"/>
          <p:cNvSpPr/>
          <p:nvPr/>
        </p:nvSpPr>
        <p:spPr>
          <a:xfrm>
            <a:off x="5940000" y="1748160"/>
            <a:ext cx="2127600" cy="2929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113;p26"/>
          <p:cNvSpPr/>
          <p:nvPr/>
        </p:nvSpPr>
        <p:spPr>
          <a:xfrm>
            <a:off x="1073520" y="2075040"/>
            <a:ext cx="184572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114;p26"/>
          <p:cNvSpPr/>
          <p:nvPr/>
        </p:nvSpPr>
        <p:spPr>
          <a:xfrm>
            <a:off x="353088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115;p26"/>
          <p:cNvSpPr/>
          <p:nvPr/>
        </p:nvSpPr>
        <p:spPr>
          <a:xfrm>
            <a:off x="6081120" y="2075040"/>
            <a:ext cx="193860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680" cy="12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buNone/>
            </a:pPr>
            <a:r>
              <a:rPr b="0" lang="en-US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7080" cy="345708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4440" y="1793880"/>
            <a:ext cx="793512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4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AA4FD85-532E-4441-B1B3-34D2F05F44F9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6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7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48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680" cy="75492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49" name="Google Shape;81;p19"/>
          <p:cNvSpPr/>
          <p:nvPr/>
        </p:nvSpPr>
        <p:spPr>
          <a:xfrm>
            <a:off x="121284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82;p19"/>
          <p:cNvSpPr/>
          <p:nvPr/>
        </p:nvSpPr>
        <p:spPr>
          <a:xfrm>
            <a:off x="305856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Google Shape;83;p19"/>
          <p:cNvSpPr/>
          <p:nvPr/>
        </p:nvSpPr>
        <p:spPr>
          <a:xfrm>
            <a:off x="481788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84;p19"/>
          <p:cNvSpPr/>
          <p:nvPr/>
        </p:nvSpPr>
        <p:spPr>
          <a:xfrm>
            <a:off x="6637320" y="1944720"/>
            <a:ext cx="106272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85;p19"/>
          <p:cNvSpPr/>
          <p:nvPr/>
        </p:nvSpPr>
        <p:spPr>
          <a:xfrm>
            <a:off x="982800" y="3241440"/>
            <a:ext cx="15228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86;p19"/>
          <p:cNvSpPr/>
          <p:nvPr/>
        </p:nvSpPr>
        <p:spPr>
          <a:xfrm>
            <a:off x="2828520" y="3241440"/>
            <a:ext cx="15228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87;p19"/>
          <p:cNvSpPr/>
          <p:nvPr/>
        </p:nvSpPr>
        <p:spPr>
          <a:xfrm>
            <a:off x="4587840" y="3241440"/>
            <a:ext cx="15228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Google Shape;88;p19"/>
          <p:cNvSpPr/>
          <p:nvPr/>
        </p:nvSpPr>
        <p:spPr>
          <a:xfrm>
            <a:off x="6406920" y="3241440"/>
            <a:ext cx="1522800" cy="110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58" name="Google Shape;91;p20"/>
          <p:cNvGraphicFramePr/>
          <p:nvPr/>
        </p:nvGraphicFramePr>
        <p:xfrm>
          <a:off x="655560" y="1745640"/>
          <a:ext cx="8210160" cy="149508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en-US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en-US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Гипотеза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Целевая аудитория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Ожидаемый результат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Настройки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Метрики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93;p21"/>
          <p:cNvSpPr/>
          <p:nvPr/>
        </p:nvSpPr>
        <p:spPr>
          <a:xfrm>
            <a:off x="556200" y="4554000"/>
            <a:ext cx="423972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добавьте ссылку на источник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51600" y="1648440"/>
            <a:ext cx="770580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2" name="Google Shape;98;p23"/>
          <p:cNvGraphicFramePr/>
          <p:nvPr/>
        </p:nvGraphicFramePr>
        <p:xfrm>
          <a:off x="608760" y="1593720"/>
          <a:ext cx="7960680" cy="295344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91080" b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en-US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2CBD7E-CD56-452F-903F-3431EA202190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Google Shape;101;p24"/>
          <p:cNvSpPr/>
          <p:nvPr/>
        </p:nvSpPr>
        <p:spPr>
          <a:xfrm>
            <a:off x="791640" y="103932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102;p24"/>
          <p:cNvSpPr/>
          <p:nvPr/>
        </p:nvSpPr>
        <p:spPr>
          <a:xfrm>
            <a:off x="791640" y="19047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103;p24"/>
          <p:cNvSpPr/>
          <p:nvPr/>
        </p:nvSpPr>
        <p:spPr>
          <a:xfrm>
            <a:off x="791640" y="27705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104;p24"/>
          <p:cNvSpPr/>
          <p:nvPr/>
        </p:nvSpPr>
        <p:spPr>
          <a:xfrm>
            <a:off x="791640" y="3636360"/>
            <a:ext cx="3640320" cy="705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105;p24"/>
          <p:cNvSpPr/>
          <p:nvPr/>
        </p:nvSpPr>
        <p:spPr>
          <a:xfrm>
            <a:off x="5533920" y="1409040"/>
            <a:ext cx="2468520" cy="246852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995120"/>
            <a:ext cx="7935120" cy="73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buNone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147301-8560-4713-B96B-613DCDC46ED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AF3322-0245-4E9B-A724-C3146AA6FD42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97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9;p31"/>
          <p:cNvSpPr/>
          <p:nvPr/>
        </p:nvSpPr>
        <p:spPr>
          <a:xfrm>
            <a:off x="606240" y="1441080"/>
            <a:ext cx="7938360" cy="3564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800" cy="409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Google Shape;49;p12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35;p3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40;p3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53;p13"/>
          <p:cNvSpPr/>
          <p:nvPr/>
        </p:nvSpPr>
        <p:spPr>
          <a:xfrm>
            <a:off x="590400" y="1365120"/>
            <a:ext cx="7988040" cy="3412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58;p14"/>
          <p:cNvSpPr/>
          <p:nvPr/>
        </p:nvSpPr>
        <p:spPr>
          <a:xfrm>
            <a:off x="606240" y="2144160"/>
            <a:ext cx="7938360" cy="24642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Google Shape;62;p15"/>
          <p:cNvSpPr/>
          <p:nvPr/>
        </p:nvSpPr>
        <p:spPr>
          <a:xfrm>
            <a:off x="362160" y="1384200"/>
            <a:ext cx="4748400" cy="3393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400" cy="518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9280" cy="237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5120" cy="114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680413-A24E-44E0-B716-C5BAFC7E4ED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en-US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en-US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8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6;p35" descr=""/>
          <p:cNvPicPr/>
          <p:nvPr/>
        </p:nvPicPr>
        <p:blipFill>
          <a:blip r:embed="rId1"/>
          <a:srcRect l="18595" t="0" r="18589" b="0"/>
          <a:stretch/>
        </p:blipFill>
        <p:spPr>
          <a:xfrm>
            <a:off x="-75960" y="-3216960"/>
            <a:ext cx="9408240" cy="8360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35"/>
          <p:cNvSpPr/>
          <p:nvPr/>
        </p:nvSpPr>
        <p:spPr>
          <a:xfrm>
            <a:off x="433080" y="1535040"/>
            <a:ext cx="6653520" cy="128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Сайт интернет-магазина кофе 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880" cy="28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Google Shape;149;p35"/>
          <p:cNvSpPr/>
          <p:nvPr/>
        </p:nvSpPr>
        <p:spPr>
          <a:xfrm>
            <a:off x="629640" y="4138200"/>
            <a:ext cx="2920320" cy="42624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/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50;p35"/>
          <p:cNvSpPr/>
          <p:nvPr/>
        </p:nvSpPr>
        <p:spPr>
          <a:xfrm>
            <a:off x="885960" y="4127400"/>
            <a:ext cx="24073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trike="noStrike" u="none">
                <a:solidFill>
                  <a:srgbClr val="ffffff"/>
                </a:solidFill>
                <a:effectLst/>
                <a:uFillTx/>
                <a:latin typeface="Roboto Medium"/>
                <a:ea typeface="Roboto Medium"/>
              </a:rPr>
              <a:t>Otus Vue 2025-07</a:t>
            </a:r>
            <a:endParaRPr b="0" lang="en-US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8000" cy="1668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396;p 6"/>
          <p:cNvSpPr/>
          <p:nvPr/>
        </p:nvSpPr>
        <p:spPr>
          <a:xfrm>
            <a:off x="383400" y="75600"/>
            <a:ext cx="8074800" cy="463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Страница товара: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переход на нее осуществляется по клику на название на карточке товара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содержит кнопку для навигации по разделам страницы: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2" marL="720000">
              <a:lnSpc>
                <a:spcPct val="115000"/>
              </a:lnSpc>
              <a:buClr>
                <a:srgbClr val="000000"/>
              </a:buClr>
              <a:buSzPct val="45000"/>
              <a:buFont typeface="OpenSymbol"/>
              <a:buChar char="►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информация о товаре (большая карточка)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2" marL="720000">
              <a:lnSpc>
                <a:spcPct val="115000"/>
              </a:lnSpc>
              <a:buClr>
                <a:srgbClr val="000000"/>
              </a:buClr>
              <a:buSzPct val="45000"/>
              <a:buFont typeface="OpenSymbol"/>
              <a:buChar char="►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дополнительная информация о категории данного товара (статья)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2" marL="720000">
              <a:lnSpc>
                <a:spcPct val="115000"/>
              </a:lnSpc>
              <a:buClr>
                <a:srgbClr val="000000"/>
              </a:buClr>
              <a:buSzPct val="45000"/>
              <a:buFont typeface="OpenSymbol"/>
              <a:buChar char="►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для кофе - раздел с тогглом о разных способах приготовления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2" marL="720000">
              <a:lnSpc>
                <a:spcPct val="115000"/>
              </a:lnSpc>
              <a:buClr>
                <a:srgbClr val="000000"/>
              </a:buClr>
              <a:buSzPct val="45000"/>
              <a:buFont typeface="OpenSymbol"/>
              <a:buChar char="►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отзывы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396;p 5"/>
          <p:cNvSpPr/>
          <p:nvPr/>
        </p:nvSpPr>
        <p:spPr>
          <a:xfrm>
            <a:off x="383400" y="228600"/>
            <a:ext cx="8074800" cy="47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Блог: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радио-кнопка для отображения информации о разных способах приготовления кофе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навигация по разделам блока: обучение, новости, частые вопросы при помощи кнопок вверху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фильтрация новостей по тегам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возможность перехода на сайт отдельной новости, а также кнопка “показать еще”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Контакты: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тоггл-кнопка для переключения контента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81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1" name="Google Shape;199;p40"/>
          <p:cNvGraphicFramePr/>
          <p:nvPr/>
        </p:nvGraphicFramePr>
        <p:xfrm>
          <a:off x="356040" y="964440"/>
          <a:ext cx="8000640" cy="4293000"/>
        </p:xfrm>
        <a:graphic>
          <a:graphicData uri="http://schemas.openxmlformats.org/drawingml/2006/table">
            <a:tbl>
              <a:tblPr/>
              <a:tblGrid>
                <a:gridCol w="540360"/>
                <a:gridCol w="7460640"/>
              </a:tblGrid>
              <a:tr h="69444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ctr">
                      <a:noAutofit/>
                    </a:bodyPr>
                    <a:p>
                      <a:pPr>
                        <a:lnSpc>
                          <a:spcPts val="2015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Noto Sans CJK SC"/>
                        </a:rPr>
                        <a:t>GraphQL</a:t>
                      </a: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Noto Sans CJK SC"/>
                        </a:rPr>
                        <a:t> – загрузка с сервера </a:t>
                      </a: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данных каталога 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         </a:t>
                      </a: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а также новостных статей блога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ctr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120636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ctr">
                      <a:noAutofit/>
                    </a:bodyPr>
                    <a:p>
                      <a:pPr>
                        <a:lnSpc>
                          <a:spcPts val="2015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Pinia</a:t>
                      </a: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– хранение загруженных данных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</a:t>
                      </a: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а также по отдельному хранилищу для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Noto Sans CJK SC"/>
                        </a:rPr>
                        <a:t>                                - товаров в корзине,           -  статей блога,           - полей </a:t>
                      </a: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фильтров,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Noto Sans CJK SC"/>
                        </a:rPr>
                        <a:t>                                - завершённых заказов,     - ФИО, email </a:t>
                      </a:r>
                      <a:endParaRPr b="0" lang="en-US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ctr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95040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ctr">
                      <a:noAutofit/>
                    </a:bodyPr>
                    <a:p>
                      <a:pPr>
                        <a:lnSpc>
                          <a:spcPts val="2015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Vue Router </a:t>
                      </a: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– навигация по сайту</a:t>
                      </a: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4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         </a:t>
                      </a: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в том числе breadcrumbs и динамические адреса 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       для страниц отдельного товара и отдельной статьи блога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ctr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69444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ctr">
                      <a:noAutofit/>
                    </a:bodyPr>
                    <a:p>
                      <a:pPr>
                        <a:lnSpc>
                          <a:spcPts val="2015"/>
                        </a:lnSpc>
                      </a:pPr>
                      <a:r>
                        <a:rPr b="1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Localstorage</a:t>
                      </a:r>
                      <a:r>
                        <a:rPr b="0" lang="en-US" sz="2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– хранение при перезагрузке</a:t>
                      </a:r>
                      <a:endParaRPr b="0" lang="en-US" sz="2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6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    </a:t>
                      </a: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о сотоянии корзины,  данных пользователя 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  <a:p>
                      <a:pPr>
                        <a:lnSpc>
                          <a:spcPts val="2015"/>
                        </a:lnSpc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</a:rPr>
                        <a:t>                           и завершенных заказах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Roboto"/>
                      </a:endParaRPr>
                    </a:p>
                  </a:txBody>
                  <a:tcPr anchor="ctr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9356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583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396;p 1"/>
          <p:cNvSpPr/>
          <p:nvPr/>
        </p:nvSpPr>
        <p:spPr>
          <a:xfrm>
            <a:off x="612000" y="1020240"/>
            <a:ext cx="8074800" cy="241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r>
              <a:rPr b="0" lang="ru" sz="13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Создать сайт интернет-магазина кофе.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Реализовать дизайн из макета. Хоть это и не так важно для данного курса, макет привлёк меня именно дизайном. 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trike="noStrike" u="none">
                <a:solidFill>
                  <a:srgbClr val="333333"/>
                </a:solidFill>
                <a:effectLst/>
                <a:highlight>
                  <a:srgbClr val="ffffff"/>
                </a:highlight>
                <a:uFillTx/>
                <a:latin typeface="Roboto"/>
                <a:ea typeface="Roboto"/>
              </a:rPr>
              <a:t>Сделать сохранение данных между перезагрузками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trike="noStrike" u="none">
                <a:solidFill>
                  <a:srgbClr val="333333"/>
                </a:solidFill>
                <a:effectLst/>
                <a:highlight>
                  <a:srgbClr val="ffffff"/>
                </a:highlight>
                <a:uFillTx/>
                <a:latin typeface="Roboto"/>
                <a:ea typeface="Roboto"/>
              </a:rPr>
              <a:t>Настроить навигацию через Vue router, со скроллом в нужное место на странице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trike="noStrike" u="none">
                <a:solidFill>
                  <a:srgbClr val="333333"/>
                </a:solidFill>
                <a:effectLst/>
                <a:highlight>
                  <a:srgbClr val="ffffff"/>
                </a:highlight>
                <a:uFillTx/>
                <a:latin typeface="Roboto"/>
                <a:ea typeface="Roboto"/>
              </a:rPr>
              <a:t>Реализовать функции фильтров и сортировки товаров в каталоге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1001"/>
              </a:spcBef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1300" strike="noStrike" u="none">
                <a:solidFill>
                  <a:srgbClr val="333333"/>
                </a:solidFill>
                <a:effectLst/>
                <a:highlight>
                  <a:srgbClr val="ffffff"/>
                </a:highlight>
                <a:uFillTx/>
                <a:latin typeface="Roboto"/>
                <a:ea typeface="Roboto"/>
              </a:rPr>
              <a:t>А также возможность листать товары и новости на главной странице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20120" cy="109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5" name="Google Shape;213;p42"/>
          <p:cNvGraphicFramePr/>
          <p:nvPr/>
        </p:nvGraphicFramePr>
        <p:xfrm>
          <a:off x="457200" y="977760"/>
          <a:ext cx="7700040" cy="4160880"/>
        </p:xfrm>
        <a:graphic>
          <a:graphicData uri="http://schemas.openxmlformats.org/drawingml/2006/table">
            <a:tbl>
              <a:tblPr/>
              <a:tblGrid>
                <a:gridCol w="520200"/>
                <a:gridCol w="7179840"/>
              </a:tblGrid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 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Получилось достичь цели проекта: создать сайт интернет-магазина, при этом использовать и улучшить свои навыки по технологиям, изученным на курсе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Мне было очень интересно работать над проектом. Самым приятным была вёрстка. К концу работы над проектом стало лучше получаться разбивать страницы на компоненты и создавать отдельный Vue-компонент. Очень рада, что получилось реализовать фон почти как в макете.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Трудности возникали из-за реактивности: было трудно заставить заново перечитать данные из хранилища при перелистывании товаров на главной странице, трудно всё время отслеживать, чтобы при рендеринге необходимые данные с сервера были уже загружены.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Самыми трудными оказались страницы корзины и личного кабинета.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Решила не делать: навигацию, функцию поиска, подписку.</a:t>
                      </a:r>
                      <a:endParaRPr b="0" lang="en-US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216000"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Google Shape;222;p43"/>
          <p:cNvSpPr/>
          <p:nvPr/>
        </p:nvSpPr>
        <p:spPr>
          <a:xfrm>
            <a:off x="387000" y="1844640"/>
            <a:ext cx="7584120" cy="73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223;p43"/>
          <p:cNvSpPr/>
          <p:nvPr/>
        </p:nvSpPr>
        <p:spPr>
          <a:xfrm>
            <a:off x="1214640" y="3061800"/>
            <a:ext cx="192708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есть вопросы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224;p43"/>
          <p:cNvSpPr/>
          <p:nvPr/>
        </p:nvSpPr>
        <p:spPr>
          <a:xfrm>
            <a:off x="4934880" y="3061800"/>
            <a:ext cx="2145600" cy="41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вопросов нет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225;p43"/>
          <p:cNvSpPr/>
          <p:nvPr/>
        </p:nvSpPr>
        <p:spPr>
          <a:xfrm>
            <a:off x="722880" y="2846520"/>
            <a:ext cx="49140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+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226;p43"/>
          <p:cNvSpPr/>
          <p:nvPr/>
        </p:nvSpPr>
        <p:spPr>
          <a:xfrm>
            <a:off x="4443480" y="2846520"/>
            <a:ext cx="491400" cy="8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– </a:t>
            </a:r>
            <a:endParaRPr b="0" lang="en-US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680" cy="195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Спасибо за внимание!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520" cy="304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44120" y="1415520"/>
            <a:ext cx="7935120" cy="1416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Меня хорошо видно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&amp; слышно?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400" cy="54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760" cy="53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20120" cy="184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Защита проекта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Тема: Создание сайта интернет-магазина на Vue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65;p37"/>
          <p:cNvSpPr/>
          <p:nvPr/>
        </p:nvSpPr>
        <p:spPr>
          <a:xfrm>
            <a:off x="1327680" y="2154960"/>
            <a:ext cx="3701520" cy="37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3f299a"/>
                </a:solidFill>
                <a:effectLst/>
                <a:uFillTx/>
                <a:latin typeface="Roboto"/>
                <a:ea typeface="Roboto"/>
              </a:rPr>
              <a:t>Студент:</a:t>
            </a:r>
            <a:br>
              <a:rPr sz="2300"/>
            </a:br>
            <a:br>
              <a:rPr sz="2300"/>
            </a:br>
            <a:r>
              <a:rPr b="1" lang="ru" sz="2300" strike="noStrike" u="none">
                <a:solidFill>
                  <a:srgbClr val="3f299a"/>
                </a:solidFill>
                <a:effectLst/>
                <a:uFillTx/>
                <a:latin typeface="Roboto"/>
                <a:ea typeface="Roboto"/>
              </a:rPr>
              <a:t>          Полина Худякова</a:t>
            </a:r>
            <a:endParaRPr b="0" lang="en-US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66;p37"/>
          <p:cNvSpPr/>
          <p:nvPr/>
        </p:nvSpPr>
        <p:spPr>
          <a:xfrm>
            <a:off x="2064960" y="3237120"/>
            <a:ext cx="319284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effectLst/>
                <a:uFillTx/>
                <a:latin typeface="Roboto Medium"/>
                <a:ea typeface="Roboto Medium"/>
              </a:rPr>
              <a:t>Просто студентка Otus :)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20120" cy="66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 защиты</a:t>
            </a:r>
            <a:endParaRPr b="0" lang="en-US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172;p38"/>
          <p:cNvSpPr/>
          <p:nvPr/>
        </p:nvSpPr>
        <p:spPr>
          <a:xfrm>
            <a:off x="1137960" y="149148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73;p38"/>
          <p:cNvSpPr/>
          <p:nvPr/>
        </p:nvSpPr>
        <p:spPr>
          <a:xfrm>
            <a:off x="1137960" y="207144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74;p38"/>
          <p:cNvSpPr/>
          <p:nvPr/>
        </p:nvSpPr>
        <p:spPr>
          <a:xfrm>
            <a:off x="1137960" y="265176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75;p38"/>
          <p:cNvSpPr/>
          <p:nvPr/>
        </p:nvSpPr>
        <p:spPr>
          <a:xfrm>
            <a:off x="1137960" y="324612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5" name="Google Shape;176;p38"/>
          <p:cNvCxnSpPr>
            <a:stCxn id="101" idx="1"/>
            <a:endCxn id="102" idx="1"/>
          </p:cNvCxnSpPr>
          <p:nvPr/>
        </p:nvCxnSpPr>
        <p:spPr>
          <a:xfrm rot="10800000">
            <a:off x="1137960" y="1679040"/>
            <a:ext cx="360" cy="580320"/>
          </a:xfrm>
          <a:prstGeom prst="bentConnector3">
            <a:avLst>
              <a:gd name="adj1" fmla="val -661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6" name="Google Shape;177;p38"/>
          <p:cNvCxnSpPr>
            <a:stCxn id="102" idx="1"/>
            <a:endCxn id="103" idx="1"/>
          </p:cNvCxnSpPr>
          <p:nvPr/>
        </p:nvCxnSpPr>
        <p:spPr>
          <a:xfrm rot="10800000">
            <a:off x="1137960" y="2259360"/>
            <a:ext cx="360" cy="580680"/>
          </a:xfrm>
          <a:prstGeom prst="bentConnector3">
            <a:avLst>
              <a:gd name="adj1" fmla="val -661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7" name="Google Shape;178;p38"/>
          <p:cNvCxnSpPr>
            <a:stCxn id="103" idx="1"/>
            <a:endCxn id="104" idx="1"/>
          </p:cNvCxnSpPr>
          <p:nvPr/>
        </p:nvCxnSpPr>
        <p:spPr>
          <a:xfrm rot="10800000">
            <a:off x="1137960" y="2839320"/>
            <a:ext cx="360" cy="594720"/>
          </a:xfrm>
          <a:prstGeom prst="bentConnector3">
            <a:avLst>
              <a:gd name="adj1" fmla="val -661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8" name="Google Shape;179;p38"/>
          <p:cNvCxnSpPr>
            <a:stCxn id="104" idx="1"/>
            <a:endCxn id="109" idx="1"/>
          </p:cNvCxnSpPr>
          <p:nvPr/>
        </p:nvCxnSpPr>
        <p:spPr>
          <a:xfrm rot="10800000">
            <a:off x="1137960" y="3433680"/>
            <a:ext cx="360" cy="527040"/>
          </a:xfrm>
          <a:prstGeom prst="bentConnector3">
            <a:avLst>
              <a:gd name="adj1" fmla="val -661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09" name="Google Shape;180;p38"/>
          <p:cNvSpPr/>
          <p:nvPr/>
        </p:nvSpPr>
        <p:spPr>
          <a:xfrm>
            <a:off x="1137960" y="3772800"/>
            <a:ext cx="3384720" cy="3758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85;p39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1" name="Google Shape;186;p39"/>
          <p:cNvGraphicFramePr/>
          <p:nvPr/>
        </p:nvGraphicFramePr>
        <p:xfrm>
          <a:off x="457200" y="2097720"/>
          <a:ext cx="8229600" cy="3407040"/>
        </p:xfrm>
        <a:graphic>
          <a:graphicData uri="http://schemas.openxmlformats.org/drawingml/2006/table">
            <a:tbl>
              <a:tblPr/>
              <a:tblGrid>
                <a:gridCol w="555840"/>
                <a:gridCol w="7673760"/>
              </a:tblGrid>
              <a:tr h="46080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Реализовать загрузку данных с сервера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46080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Сделать отображение данных  на странице каталога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  <a:tr h="739080"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L>
                    <a:lnR w="9360">
                      <a:noFill/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tIns="91080" b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Написать функции для фильтрации и сортировки товаров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Сделать навигацию по сайту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Избежать потери изменяемых данных при перезагрузке страницы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noFill/>
                      <a:prstDash val="solid"/>
                    </a:lnL>
                    <a:lnR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R>
                    <a:lnT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T>
                    <a:lnB w="9360">
                      <a:solidFill>
                        <a:srgbClr val="bfc1f0">
                          <a:alpha val="0"/>
                        </a:srgbClr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2" name="Google Shape;187;p39"/>
          <p:cNvSpPr/>
          <p:nvPr/>
        </p:nvSpPr>
        <p:spPr>
          <a:xfrm>
            <a:off x="1600200" y="914400"/>
            <a:ext cx="5715000" cy="9709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Цель проекта:    создать сайт интернет-магазина,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                              используя </a:t>
            </a: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изученные на курсе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                              </a:t>
            </a:r>
            <a:r>
              <a:rPr b="0" lang="ru" sz="16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технологии Vue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85;p 1"/>
          <p:cNvSpPr/>
          <p:nvPr/>
        </p:nvSpPr>
        <p:spPr>
          <a:xfrm>
            <a:off x="560520" y="324720"/>
            <a:ext cx="8520120" cy="130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 сайте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396;p 2"/>
          <p:cNvSpPr/>
          <p:nvPr/>
        </p:nvSpPr>
        <p:spPr>
          <a:xfrm>
            <a:off x="457200" y="634680"/>
            <a:ext cx="8074800" cy="36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Сайт состоит из: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главной страницы,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страниц каталогов кофе, чая, товаров для вендинга и товаров здорового питания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страниц корзины и личного кабинета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страниц блога и контактов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страниц отдельного товара и отдельной новости блога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396;p 7"/>
          <p:cNvSpPr/>
          <p:nvPr/>
        </p:nvSpPr>
        <p:spPr>
          <a:xfrm>
            <a:off x="457200" y="277200"/>
            <a:ext cx="7617600" cy="42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Корзина: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добавление промокода («coffee2021» – скидка 15%, «summer2022» – 20%)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разные скидки на все неакционные товары при достижениии определенных сумм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возможность выбрать способ доставки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заказ осуществляется только при заполении всех полей формы и непустой корзине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96;p 3"/>
          <p:cNvSpPr/>
          <p:nvPr/>
        </p:nvSpPr>
        <p:spPr>
          <a:xfrm>
            <a:off x="457200" y="228600"/>
            <a:ext cx="8229600" cy="38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Главная страница: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навигация, 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72000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отображение карточек скидочных товаров и новостей, с возможностью их листать и переходить на страницы отдельной новости и отдельного товара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Каталоги:  </a:t>
            </a: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фильтры, сортировка, кнопка «показать ещё»;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spcBef>
                <a:spcPts val="567"/>
              </a:spcBef>
              <a:spcAft>
                <a:spcPts val="567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0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Breadcrumbs: строчка вверху страницы со ссылочным путем к странице</a:t>
            </a:r>
            <a:r>
              <a:rPr b="0" lang="ru" sz="18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396;p 4"/>
          <p:cNvSpPr/>
          <p:nvPr/>
        </p:nvSpPr>
        <p:spPr>
          <a:xfrm>
            <a:off x="612000" y="428400"/>
            <a:ext cx="8074800" cy="43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31104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Личный кабинет: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возможность изменять своё ФИО, email, пароль 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отображение суммы в корзине, и информации о возможности применения общей скидки при достижениии определенной суммы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тоггл для переключения между списками текущих и доставленных заказов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lvl="1" marL="360000">
              <a:lnSpc>
                <a:spcPct val="115000"/>
              </a:lnSpc>
              <a:spcBef>
                <a:spcPts val="283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ru" sz="2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список завершённых (доставленных) заказов можно очистить</a:t>
            </a:r>
            <a:endParaRPr b="0" lang="en-US" sz="21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indent="-311040">
              <a:lnSpc>
                <a:spcPct val="115000"/>
              </a:lnSpc>
              <a:buClr>
                <a:srgbClr val="3f299a"/>
              </a:buClr>
              <a:buFont typeface="Roboto"/>
              <a:buChar char="●"/>
              <a:tabLst>
                <a:tab algn="l" pos="0"/>
              </a:tabLst>
            </a:pP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2025-11-11T09:22:01Z</dcterms:modified>
  <cp:revision>19</cp:revision>
  <dc:subject/>
  <dc:title/>
</cp:coreProperties>
</file>